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3"/>
  </p:notesMasterIdLst>
  <p:sldIdLst>
    <p:sldId id="310" r:id="rId5"/>
    <p:sldId id="333" r:id="rId6"/>
    <p:sldId id="371" r:id="rId7"/>
    <p:sldId id="325" r:id="rId8"/>
    <p:sldId id="330" r:id="rId9"/>
    <p:sldId id="331" r:id="rId10"/>
    <p:sldId id="370" r:id="rId11"/>
    <p:sldId id="334" r:id="rId12"/>
    <p:sldId id="335" r:id="rId13"/>
    <p:sldId id="375" r:id="rId14"/>
    <p:sldId id="373" r:id="rId15"/>
    <p:sldId id="378" r:id="rId16"/>
    <p:sldId id="376" r:id="rId17"/>
    <p:sldId id="360" r:id="rId18"/>
    <p:sldId id="383" r:id="rId19"/>
    <p:sldId id="338" r:id="rId20"/>
    <p:sldId id="380" r:id="rId21"/>
    <p:sldId id="367" r:id="rId22"/>
    <p:sldId id="381" r:id="rId23"/>
    <p:sldId id="362" r:id="rId24"/>
    <p:sldId id="363" r:id="rId25"/>
    <p:sldId id="384" r:id="rId26"/>
    <p:sldId id="361" r:id="rId27"/>
    <p:sldId id="391" r:id="rId28"/>
    <p:sldId id="341" r:id="rId29"/>
    <p:sldId id="369" r:id="rId30"/>
    <p:sldId id="390" r:id="rId31"/>
    <p:sldId id="348" r:id="rId32"/>
    <p:sldId id="392" r:id="rId33"/>
    <p:sldId id="345" r:id="rId34"/>
    <p:sldId id="344" r:id="rId35"/>
    <p:sldId id="394" r:id="rId36"/>
    <p:sldId id="347" r:id="rId37"/>
    <p:sldId id="402" r:id="rId38"/>
    <p:sldId id="396" r:id="rId39"/>
    <p:sldId id="353" r:id="rId40"/>
    <p:sldId id="403" r:id="rId41"/>
    <p:sldId id="404" r:id="rId42"/>
    <p:sldId id="407" r:id="rId43"/>
    <p:sldId id="405" r:id="rId44"/>
    <p:sldId id="406" r:id="rId45"/>
    <p:sldId id="408" r:id="rId46"/>
    <p:sldId id="409" r:id="rId47"/>
    <p:sldId id="410" r:id="rId48"/>
    <p:sldId id="411" r:id="rId49"/>
    <p:sldId id="328" r:id="rId50"/>
    <p:sldId id="397" r:id="rId51"/>
    <p:sldId id="354" r:id="rId52"/>
    <p:sldId id="355" r:id="rId53"/>
    <p:sldId id="399" r:id="rId54"/>
    <p:sldId id="358" r:id="rId55"/>
    <p:sldId id="423" r:id="rId56"/>
    <p:sldId id="424" r:id="rId57"/>
    <p:sldId id="427" r:id="rId58"/>
    <p:sldId id="412" r:id="rId59"/>
    <p:sldId id="421" r:id="rId60"/>
    <p:sldId id="413" r:id="rId61"/>
    <p:sldId id="422" r:id="rId62"/>
    <p:sldId id="420" r:id="rId63"/>
    <p:sldId id="414" r:id="rId64"/>
    <p:sldId id="419" r:id="rId65"/>
    <p:sldId id="425" r:id="rId66"/>
    <p:sldId id="426" r:id="rId67"/>
    <p:sldId id="415" r:id="rId68"/>
    <p:sldId id="416" r:id="rId69"/>
    <p:sldId id="417" r:id="rId70"/>
    <p:sldId id="418" r:id="rId71"/>
    <p:sldId id="401" r:id="rId7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- &amp; Zwischencharts" id="{1C357AC4-0B12-40D8-993A-0CE067C5CAC6}">
          <p14:sldIdLst>
            <p14:sldId id="310"/>
          </p14:sldIdLst>
        </p14:section>
        <p14:section name="Zitate &amp; Statements" id="{A9210FC4-A8BB-4FD1-8084-5C5417CC27DD}">
          <p14:sldIdLst/>
        </p14:section>
        <p14:section name="Agenda" id="{418511D2-4E05-47B7-9124-F9B8D399B216}">
          <p14:sldIdLst>
            <p14:sldId id="333"/>
            <p14:sldId id="371"/>
            <p14:sldId id="325"/>
            <p14:sldId id="330"/>
            <p14:sldId id="331"/>
            <p14:sldId id="370"/>
            <p14:sldId id="334"/>
            <p14:sldId id="335"/>
            <p14:sldId id="375"/>
            <p14:sldId id="373"/>
            <p14:sldId id="378"/>
            <p14:sldId id="376"/>
            <p14:sldId id="360"/>
            <p14:sldId id="383"/>
            <p14:sldId id="338"/>
            <p14:sldId id="380"/>
            <p14:sldId id="367"/>
            <p14:sldId id="381"/>
            <p14:sldId id="362"/>
            <p14:sldId id="363"/>
            <p14:sldId id="384"/>
            <p14:sldId id="361"/>
            <p14:sldId id="391"/>
            <p14:sldId id="341"/>
            <p14:sldId id="369"/>
            <p14:sldId id="390"/>
            <p14:sldId id="348"/>
            <p14:sldId id="392"/>
            <p14:sldId id="345"/>
            <p14:sldId id="344"/>
            <p14:sldId id="394"/>
            <p14:sldId id="347"/>
            <p14:sldId id="402"/>
            <p14:sldId id="396"/>
            <p14:sldId id="353"/>
            <p14:sldId id="403"/>
            <p14:sldId id="404"/>
            <p14:sldId id="407"/>
            <p14:sldId id="405"/>
            <p14:sldId id="406"/>
            <p14:sldId id="408"/>
            <p14:sldId id="409"/>
            <p14:sldId id="410"/>
            <p14:sldId id="411"/>
            <p14:sldId id="328"/>
            <p14:sldId id="397"/>
            <p14:sldId id="354"/>
            <p14:sldId id="355"/>
            <p14:sldId id="399"/>
            <p14:sldId id="358"/>
            <p14:sldId id="423"/>
            <p14:sldId id="424"/>
            <p14:sldId id="427"/>
            <p14:sldId id="412"/>
            <p14:sldId id="421"/>
            <p14:sldId id="413"/>
            <p14:sldId id="422"/>
            <p14:sldId id="420"/>
            <p14:sldId id="414"/>
            <p14:sldId id="419"/>
            <p14:sldId id="425"/>
            <p14:sldId id="426"/>
            <p14:sldId id="415"/>
            <p14:sldId id="416"/>
            <p14:sldId id="417"/>
            <p14:sldId id="418"/>
            <p14:sldId id="401"/>
          </p14:sldIdLst>
        </p14:section>
        <p14:section name="Text &amp; Aufzählungen" id="{860712FA-9AFE-46EE-943D-E27D59D144E5}">
          <p14:sldIdLst/>
        </p14:section>
        <p14:section name="Bilder &amp; sonstige Inhalte" id="{DDB7551D-0724-4F3D-BE91-7532830969F5}">
          <p14:sldIdLst/>
        </p14:section>
        <p14:section name="Diagramme" id="{4EEF2230-74F9-4A54-A5C1-8B2B0F0E0F9B}">
          <p14:sldIdLst/>
        </p14:section>
        <p14:section name="Kontaktansichten" id="{6618C198-D5ED-46E8-B341-9E3DA667DB6D}">
          <p14:sldIdLst/>
        </p14:section>
        <p14:section name="Farbpalette" id="{8FAF52E0-C0E3-4AF9-A1F3-042FD66CB7D6}">
          <p14:sldIdLst/>
        </p14:section>
        <p14:section name="Schriftgrößen" id="{45663C41-1493-4F0E-B5F0-3C1908EAAF0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45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969" userDrawn="1">
          <p15:clr>
            <a:srgbClr val="A4A3A4"/>
          </p15:clr>
        </p15:guide>
        <p15:guide id="5" pos="2880">
          <p15:clr>
            <a:srgbClr val="A4A3A4"/>
          </p15:clr>
        </p15:guide>
        <p15:guide id="7" pos="5460" userDrawn="1">
          <p15:clr>
            <a:srgbClr val="A4A3A4"/>
          </p15:clr>
        </p15:guide>
        <p15:guide id="8" pos="215" userDrawn="1">
          <p15:clr>
            <a:srgbClr val="A4A3A4"/>
          </p15:clr>
        </p15:guide>
        <p15:guide id="9" pos="5545" userDrawn="1">
          <p15:clr>
            <a:srgbClr val="A4A3A4"/>
          </p15:clr>
        </p15:guide>
        <p15:guide id="10" pos="2710">
          <p15:clr>
            <a:srgbClr val="A4A3A4"/>
          </p15:clr>
        </p15:guide>
        <p15:guide id="11" pos="3050">
          <p15:clr>
            <a:srgbClr val="A4A3A4"/>
          </p15:clr>
        </p15:guide>
        <p15:guide id="12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791"/>
    <a:srgbClr val="64B6A7"/>
    <a:srgbClr val="D5AE15"/>
    <a:srgbClr val="F6A201"/>
    <a:srgbClr val="F08B91"/>
    <a:srgbClr val="E25F17"/>
    <a:srgbClr val="9F9088"/>
    <a:srgbClr val="84C07A"/>
    <a:srgbClr val="B6C8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6BEF20-92B0-0DDD-F80B-BCC4FD337EB7}" v="165" dt="2018-10-14T09:40:31.653"/>
    <p1510:client id="{ABF27201-FAD0-9E4C-027B-C70AE2A3007E}" v="4" dt="2018-10-14T10:10:09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345"/>
        <p:guide orient="horz" pos="3748"/>
        <p:guide orient="horz" pos="969"/>
        <p:guide pos="2880"/>
        <p:guide pos="5460"/>
        <p:guide pos="215"/>
        <p:guide pos="5545"/>
        <p:guide pos="2710"/>
        <p:guide pos="3050"/>
        <p:guide pos="30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dt Eduard" userId="S::d436574@burda.com::b8492c40-bfaf-49cd-bee2-ba9b1cdf66d5" providerId="AD" clId="Web-{A02641B0-2C7F-219E-3864-FE9A230A5FB4}"/>
    <pc:docChg chg="modSld">
      <pc:chgData name="Gerdt Eduard" userId="S::d436574@burda.com::b8492c40-bfaf-49cd-bee2-ba9b1cdf66d5" providerId="AD" clId="Web-{A02641B0-2C7F-219E-3864-FE9A230A5FB4}" dt="2018-10-15T07:53:17.856" v="0"/>
      <pc:docMkLst>
        <pc:docMk/>
      </pc:docMkLst>
      <pc:sldChg chg="mod modShow">
        <pc:chgData name="Gerdt Eduard" userId="S::d436574@burda.com::b8492c40-bfaf-49cd-bee2-ba9b1cdf66d5" providerId="AD" clId="Web-{A02641B0-2C7F-219E-3864-FE9A230A5FB4}" dt="2018-10-15T07:53:17.856" v="0"/>
        <pc:sldMkLst>
          <pc:docMk/>
          <pc:sldMk cId="3747043151" sldId="4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92E49-2BC3-49D7-B3C6-E95A3E8ACF0F}" type="datetimeFigureOut">
              <a:rPr lang="de-DE" smtClean="0"/>
              <a:pPr/>
              <a:t>15.10.2018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A8C21-D798-41B6-BBF3-298960A7DE6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3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987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4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91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Erklärung: 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Computer behandeln Zahlen und Wörter unterschiedlich. Denn der Computer weiß nicht, ob es sich um eine Zahl oder einem Wort handelt und muss es daher erklärt bekommen.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Beispiel: 1+1 = 2, kann man ausrechnen, aber was soll bei A+B oder 1+A passieren?</a:t>
            </a:r>
          </a:p>
          <a:p>
            <a:pPr marL="269875" indent="-269875">
              <a:spcBef>
                <a:spcPct val="20000"/>
              </a:spcBef>
            </a:pPr>
            <a:endParaRPr lang="de-DE"/>
          </a:p>
          <a:p>
            <a:pPr marL="269875" indent="-269875">
              <a:spcBef>
                <a:spcPct val="20000"/>
              </a:spcBef>
            </a:pPr>
            <a:r>
              <a:rPr lang="de-DE"/>
              <a:t>Im Simulator: Pink = Nummern (Integer) / Beige = Zeichen (Strings)</a:t>
            </a:r>
            <a:endParaRPr lang="en-US">
              <a:cs typeface="Calibri"/>
            </a:endParaRPr>
          </a:p>
          <a:p>
            <a:pPr>
              <a:lnSpc>
                <a:spcPct val="117999"/>
              </a:lnSpc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57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354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386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38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987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Erläutern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warum</a:t>
            </a:r>
            <a:r>
              <a:rPr lang="en-US">
                <a:cs typeface="Calibri"/>
              </a:rPr>
              <a:t> in der Informatik ab 0 </a:t>
            </a:r>
            <a:r>
              <a:rPr lang="en-US" err="1">
                <a:cs typeface="Calibri"/>
              </a:rPr>
              <a:t>gezählt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wird</a:t>
            </a:r>
          </a:p>
          <a:p>
            <a:r>
              <a:rPr lang="en-US">
                <a:cs typeface="Calibri"/>
              </a:rPr>
              <a:t>Dann </a:t>
            </a:r>
            <a:r>
              <a:rPr lang="en-US" err="1">
                <a:cs typeface="Calibri"/>
              </a:rPr>
              <a:t>überleitung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 4*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622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55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42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199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68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25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71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429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nachdem</a:t>
            </a:r>
            <a:r>
              <a:rPr lang="en-US">
                <a:cs typeface="Calibri"/>
              </a:rPr>
              <a:t> was 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ändert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y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wählbar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kann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puselmuckel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heißen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793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61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938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888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188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24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Seite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aufrufen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zeigen</a:t>
            </a:r>
            <a:r>
              <a:rPr lang="en-US">
                <a:cs typeface="Calibri"/>
              </a:rPr>
              <a:t> </a:t>
            </a:r>
            <a:r>
              <a:rPr lang="de-DE">
                <a:hlinkClick r:id="rId3"/>
              </a:rPr>
              <a:t>https://makecode.microbit.org/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Generell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Erläuterungen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Computer </a:t>
            </a:r>
            <a:r>
              <a:rPr lang="en-US" err="1">
                <a:cs typeface="Calibri"/>
              </a:rPr>
              <a:t>machen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das, was man </a:t>
            </a:r>
            <a:r>
              <a:rPr lang="en-US" err="1">
                <a:cs typeface="Calibri"/>
              </a:rPr>
              <a:t>ihnen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sagt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Sie </a:t>
            </a:r>
            <a:r>
              <a:rPr lang="en-US" err="1">
                <a:cs typeface="Calibri"/>
              </a:rPr>
              <a:t>können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Befehle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ausführen</a:t>
            </a:r>
            <a:r>
              <a:rPr lang="en-US">
                <a:cs typeface="Calibri"/>
              </a:rPr>
              <a:t>, an </a:t>
            </a:r>
            <a:r>
              <a:rPr lang="en-US" err="1">
                <a:cs typeface="Calibri"/>
              </a:rPr>
              <a:t>welche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Bedingungen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geknüpft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sind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z.B</a:t>
            </a:r>
            <a:r>
              <a:rPr lang="en-US">
                <a:cs typeface="Calibri"/>
              </a:rPr>
              <a:t>. "</a:t>
            </a:r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Start </a:t>
            </a:r>
            <a:r>
              <a:rPr lang="en-US" err="1">
                <a:cs typeface="Calibri"/>
              </a:rPr>
              <a:t>tue</a:t>
            </a:r>
            <a:r>
              <a:rPr lang="en-US">
                <a:cs typeface="Calibri"/>
              </a:rPr>
              <a:t> das und das" </a:t>
            </a:r>
            <a:r>
              <a:rPr lang="en-US" err="1">
                <a:cs typeface="Calibri"/>
              </a:rPr>
              <a:t>oder</a:t>
            </a:r>
            <a:r>
              <a:rPr lang="en-US">
                <a:cs typeface="Calibri"/>
              </a:rPr>
              <a:t> "Mache </a:t>
            </a:r>
            <a:r>
              <a:rPr lang="en-US" err="1">
                <a:cs typeface="Calibri"/>
              </a:rPr>
              <a:t>Dauerhaft</a:t>
            </a:r>
            <a:r>
              <a:rPr lang="en-US">
                <a:cs typeface="Calibri"/>
              </a:rPr>
              <a:t> das und das..."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Aktionen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definieren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, was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passieren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soll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Speichern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"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anlegen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Anmerken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abgespeichert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angelegt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753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977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824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598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870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2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75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654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22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22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665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566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76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688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1025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351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065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219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526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478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748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8300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4328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3898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8068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9194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8913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575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5070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96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Installieren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helfen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89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Schüler am Inspirer-</a:t>
            </a:r>
            <a:r>
              <a:rPr lang="en-US" err="1">
                <a:cs typeface="Calibri"/>
              </a:rPr>
              <a:t>Rechner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eingeben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lassen</a:t>
            </a:r>
            <a:r>
              <a:rPr lang="en-US">
                <a:cs typeface="Calibri"/>
              </a:rPr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8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9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52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Schrift W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675EBAC-624B-4893-B66F-4FF72BFAB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4994" y="2078850"/>
            <a:ext cx="8315931" cy="85509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364" y="2933945"/>
            <a:ext cx="8310562" cy="585065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</p:spTree>
    <p:extLst>
      <p:ext uri="{BB962C8B-B14F-4D97-AF65-F5344CB8AC3E}">
        <p14:creationId xmlns:p14="http://schemas.microsoft.com/office/powerpoint/2010/main" val="269959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4049365"/>
          </a:xfrm>
          <a:prstGeom prst="rect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3830400"/>
          </a:xfrm>
          <a:prstGeom prst="ellipse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136382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8194675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4"/>
            <a:ext cx="6371877" cy="360956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4" y="1988839"/>
            <a:ext cx="8310562" cy="3959523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3" y="1988840"/>
            <a:ext cx="8397101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5442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178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40"/>
            <a:ext cx="3960000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4" y="5116791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9"/>
          </p:nvPr>
        </p:nvSpPr>
        <p:spPr>
          <a:xfrm>
            <a:off x="4762800" y="1989138"/>
            <a:ext cx="3960000" cy="2879725"/>
          </a:xfrm>
        </p:spPr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841875" y="1539875"/>
            <a:ext cx="3829050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39"/>
            <a:ext cx="252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360045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40"/>
            <a:ext cx="2520000" cy="288026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288002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2880299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DEED111-AAE6-40AD-B617-31344EB248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hne_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776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Digramm +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38232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430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Bild (rund)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38268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549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6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Einzel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611840" y="2123855"/>
            <a:ext cx="2520000" cy="252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2078850"/>
            <a:ext cx="4098925" cy="314325"/>
          </a:xfrm>
        </p:spPr>
        <p:txBody>
          <a:bodyPr>
            <a:normAutofit/>
          </a:bodyPr>
          <a:lstStyle>
            <a:lvl1pPr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2439522"/>
            <a:ext cx="4098925" cy="403703"/>
          </a:xfrm>
        </p:spPr>
        <p:txBody>
          <a:bodyPr>
            <a:noAutofit/>
          </a:bodyPr>
          <a:lstStyle>
            <a:lvl1pPr>
              <a:buNone/>
              <a:defRPr sz="11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2889315"/>
            <a:ext cx="4098925" cy="448965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3384550"/>
            <a:ext cx="4098925" cy="358775"/>
          </a:xfrm>
        </p:spPr>
        <p:txBody>
          <a:bodyPr>
            <a:no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3698321"/>
            <a:ext cx="4098925" cy="810090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61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508410"/>
            <a:ext cx="4098925" cy="358775"/>
          </a:xfrm>
        </p:spPr>
        <p:txBody>
          <a:bodyPr>
            <a:norm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http://www.burda-forward.de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1444955" y="1538789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444835" y="3833671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1444835" y="4149081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1444835" y="4644137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1083600" y="5048096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1444835" y="5453515"/>
            <a:ext cx="2160240" cy="675785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5545094" y="1538789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5545094" y="3834046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5545094" y="4149456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5545094" y="4644512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5184000" y="5048471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5545094" y="5454600"/>
            <a:ext cx="2160240" cy="67470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81547 München</a:t>
            </a:r>
          </a:p>
        </p:txBody>
      </p:sp>
    </p:spTree>
    <p:extLst>
      <p:ext uri="{BB962C8B-B14F-4D97-AF65-F5344CB8AC3E}">
        <p14:creationId xmlns:p14="http://schemas.microsoft.com/office/powerpoint/2010/main" val="4236638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476250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419" y="3833670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19" y="4149081"/>
            <a:ext cx="2160240" cy="314326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419" y="4464115"/>
            <a:ext cx="2160240" cy="269322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" y="4734145"/>
            <a:ext cx="2880000" cy="314326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419" y="5050265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3491880" y="1538790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3491881" y="3834755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3491881" y="4150166"/>
            <a:ext cx="216024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3491881" y="4465200"/>
            <a:ext cx="216024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31320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5051350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9" name="Bildplatzhalter 15"/>
          <p:cNvSpPr>
            <a:spLocks noGrp="1"/>
          </p:cNvSpPr>
          <p:nvPr>
            <p:ph type="pic" sz="quarter" idx="25"/>
          </p:nvPr>
        </p:nvSpPr>
        <p:spPr>
          <a:xfrm>
            <a:off x="6510925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0" name="Textplatzhalt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510925" y="3834755"/>
            <a:ext cx="216000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21" name="Textplatzhalter 30"/>
          <p:cNvSpPr>
            <a:spLocks noGrp="1"/>
          </p:cNvSpPr>
          <p:nvPr>
            <p:ph type="body" sz="quarter" idx="27" hasCustomPrompt="1"/>
          </p:nvPr>
        </p:nvSpPr>
        <p:spPr>
          <a:xfrm>
            <a:off x="6510925" y="4150166"/>
            <a:ext cx="216000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22" name="Textplatzhalter 32"/>
          <p:cNvSpPr>
            <a:spLocks noGrp="1"/>
          </p:cNvSpPr>
          <p:nvPr>
            <p:ph type="body" sz="quarter" idx="28" hasCustomPrompt="1"/>
          </p:nvPr>
        </p:nvSpPr>
        <p:spPr>
          <a:xfrm>
            <a:off x="6510925" y="4465200"/>
            <a:ext cx="216000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23" name="Textplatzhalter 34"/>
          <p:cNvSpPr>
            <a:spLocks noGrp="1"/>
          </p:cNvSpPr>
          <p:nvPr>
            <p:ph type="body" sz="quarter" idx="29" hasCustomPrompt="1"/>
          </p:nvPr>
        </p:nvSpPr>
        <p:spPr>
          <a:xfrm>
            <a:off x="61524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24" name="Textplatzhalter 36"/>
          <p:cNvSpPr>
            <a:spLocks noGrp="1"/>
          </p:cNvSpPr>
          <p:nvPr>
            <p:ph type="body" sz="quarter" idx="30" hasCustomPrompt="1"/>
          </p:nvPr>
        </p:nvSpPr>
        <p:spPr>
          <a:xfrm>
            <a:off x="6510925" y="5051350"/>
            <a:ext cx="216000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1C163A-9087-4B8B-945B-E1B430B3AB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E4A291FB-E129-4346-8281-77E77547DA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91752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736E5029-67D8-4D77-9F28-D5DE4D5527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10337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10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Agenda Überschrift 28pt grau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Untertitel Agenda 14pt Arial grau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45558325-D174-4AF5-90C8-C0EE3325BE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>
            <a:lvl1pPr marL="0" indent="0">
              <a:buNone/>
              <a:defRPr/>
            </a:lvl1pPr>
            <a:lvl2pPr>
              <a:buFont typeface="Arial" pitchFamily="34" charset="0"/>
              <a:buChar char="•"/>
              <a:defRPr/>
            </a:lvl2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A409B5C3-4108-4A60-AAAA-BF202B0CC5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6C6CE079-61BC-42A7-9AE2-75C9C04981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5BF7B19B-86D0-43EE-A426-AC3C85F8B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2010" y="1524217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52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Bild (Rund)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3826800"/>
          </a:xfrm>
          <a:prstGeom prst="ellipse">
            <a:avLst/>
          </a:prstGeom>
          <a:ln>
            <a:noFill/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423554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457200"/>
            <a:ext cx="8312400" cy="49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363" y="1269175"/>
            <a:ext cx="8310562" cy="468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99330"/>
            <a:ext cx="5544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 | Firmenname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95536" y="6399330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89FF3EF-F2FE-4978-8FAB-2929DA7ED327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Picture 2" descr="Z:\Kunden\S-U\TOMORROW-FOCUS\0001_forwardAdGroup\Logos\SRGB\BurdaForward_Logo_ohne_claimn.png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272299" y="6235009"/>
            <a:ext cx="1398625" cy="209326"/>
          </a:xfrm>
          <a:prstGeom prst="rect">
            <a:avLst/>
          </a:prstGeom>
          <a:noFill/>
        </p:spPr>
      </p:pic>
      <p:cxnSp>
        <p:nvCxnSpPr>
          <p:cNvPr id="9" name="Gerade Verbindung 6">
            <a:extLst>
              <a:ext uri="{FF2B5EF4-FFF2-40B4-BE49-F238E27FC236}">
                <a16:creationId xmlns:a16="http://schemas.microsoft.com/office/drawing/2014/main" id="{FE08C11B-4E88-42B3-9F53-6AD2E8B72F2F}"/>
              </a:ext>
            </a:extLst>
          </p:cNvPr>
          <p:cNvCxnSpPr/>
          <p:nvPr userDrawn="1"/>
        </p:nvCxnSpPr>
        <p:spPr>
          <a:xfrm>
            <a:off x="476250" y="6354325"/>
            <a:ext cx="661603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5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78" r:id="rId4"/>
    <p:sldLayoutId id="2147483650" r:id="rId5"/>
    <p:sldLayoutId id="2147483688" r:id="rId6"/>
    <p:sldLayoutId id="2147483693" r:id="rId7"/>
    <p:sldLayoutId id="2147483662" r:id="rId8"/>
    <p:sldLayoutId id="2147483697" r:id="rId9"/>
    <p:sldLayoutId id="2147483663" r:id="rId10"/>
    <p:sldLayoutId id="2147483698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3" r:id="rId17"/>
    <p:sldLayoutId id="2147483674" r:id="rId18"/>
    <p:sldLayoutId id="2147483669" r:id="rId19"/>
    <p:sldLayoutId id="2147483699" r:id="rId20"/>
    <p:sldLayoutId id="2147483670" r:id="rId21"/>
    <p:sldLayoutId id="2147483700" r:id="rId22"/>
    <p:sldLayoutId id="2147483671" r:id="rId23"/>
    <p:sldLayoutId id="2147483672" r:id="rId24"/>
    <p:sldLayoutId id="2147483675" r:id="rId25"/>
    <p:sldLayoutId id="2147483694" r:id="rId26"/>
    <p:sldLayoutId id="2147483676" r:id="rId2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spcBef>
          <a:spcPct val="20000"/>
        </a:spcBef>
        <a:buFontTx/>
        <a:buBlip>
          <a:blip r:embed="rId30"/>
        </a:buBlip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41325" indent="-18415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27063" indent="-17780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3275" indent="-176213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89013" indent="-177800" algn="l" defTabSz="985838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akecode.microbi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076F2C7-8A11-4FD5-8C5F-F4E21E627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843399-DD11-44B4-971B-6277E241B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micro:bit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959CC-E8A4-4893-B73C-487446625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Hacker-School mit Vedran, Eddy</a:t>
            </a:r>
            <a:r>
              <a:rPr lang="de-DE">
                <a:cs typeface="Arial"/>
              </a:rPr>
              <a:t> &amp; Peter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7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2: Buttons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Wenn Du auf Button A drückst, erscheint "A". </a:t>
            </a:r>
            <a:endParaRPr lang="de-DE" sz="2400"/>
          </a:p>
          <a:p>
            <a:pPr>
              <a:buNone/>
            </a:pPr>
            <a:r>
              <a:rPr lang="de-DE" sz="2400">
                <a:cs typeface="Arial"/>
              </a:rPr>
              <a:t>Wenn Du auf Button B drückst, erscheint "B" .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3027C4-A989-4D92-9AF2-AD07B600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6" cy="16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D0CD1-B1D2-41B7-BED3-975ADAEC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2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1E7918-E7A7-4F94-A964-DD668A86B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6DCC6F-D10F-4760-9374-6D53B6B6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687EA6-2562-4D32-A56A-67190BC330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432F5B-6666-46E2-94BB-1EA5E77C5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BADD3A2-3E60-4D47-A9E0-9C08100075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C1194DD-465F-41C1-83F3-7919E72E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43163"/>
            <a:ext cx="2743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2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("Button")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368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3: Thermometer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800">
                <a:cs typeface="Arial"/>
              </a:rPr>
              <a:t>Zeige die aktuelle Temperatur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555270-9132-4B52-A90C-DE5171CB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647654"/>
            <a:ext cx="1979536" cy="16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C495959-9F33-4B32-972E-38044724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93" y="2729996"/>
            <a:ext cx="5570862" cy="172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5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("Thermometer")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18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Nummern </a:t>
            </a:r>
            <a:r>
              <a:rPr lang="de-DE">
                <a:cs typeface="Arial"/>
              </a:rPr>
              <a:t>vs. Zeichen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5001005"/>
            <a:ext cx="8314980" cy="948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000">
              <a:cs typeface="Arial"/>
            </a:endParaRPr>
          </a:p>
        </p:txBody>
      </p:sp>
      <p:pic>
        <p:nvPicPr>
          <p:cNvPr id="5" name="Grafik 6" descr="Ein Bild, das Screenshot, Straße, Schild enthält.&#10;&#10;Mit hoher Zuverlässigkeit generierte Beschreibung">
            <a:extLst>
              <a:ext uri="{FF2B5EF4-FFF2-40B4-BE49-F238E27FC236}">
                <a16:creationId xmlns:a16="http://schemas.microsoft.com/office/drawing/2014/main" id="{8532C72B-4E44-426B-87EC-D2CA9E59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65" y="1671308"/>
            <a:ext cx="4551802" cy="20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3*: Thermometer und "C"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Zeige die aktuelle Temperatur und "C"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B526A4-1FCF-4C95-8A18-F989E873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539875"/>
            <a:ext cx="1979537" cy="16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8DA6DBD-F3FB-43FE-8BD2-5F0933E8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23" y="2737388"/>
            <a:ext cx="6745994" cy="20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53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>
                <a:cs typeface="Arial"/>
              </a:rPr>
              <a:t>Wenn Du das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schüttelst, wird eine zufällige Würfelzahl angezeigt.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Der Würfel zeigt Zahlen zwischen 0 und 5</a:t>
            </a:r>
            <a:endParaRPr lang="de-DE" sz="24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98F75-8DAE-4AFA-9F5B-1515DA41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des </a:t>
            </a:r>
            <a:r>
              <a:rPr lang="de-DE" err="1">
                <a:cs typeface="Arial"/>
              </a:rPr>
              <a:t>micro:bits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51DB012D-EBD9-45E1-9D5E-9F018CBC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9" y="1372582"/>
            <a:ext cx="2743200" cy="2019631"/>
          </a:xfrm>
          <a:prstGeom prst="rect">
            <a:avLst/>
          </a:prstGeom>
        </p:spPr>
      </p:pic>
      <p:pic>
        <p:nvPicPr>
          <p:cNvPr id="10" name="Grafik 10" descr="Ein Bild, das Küchengeräte, Pfannenwender enthält.&#10;&#10;Mit sehr hoher Zuverlässigkeit generierte Beschreibung">
            <a:extLst>
              <a:ext uri="{FF2B5EF4-FFF2-40B4-BE49-F238E27FC236}">
                <a16:creationId xmlns:a16="http://schemas.microsoft.com/office/drawing/2014/main" id="{5940ED8B-6523-41AF-A72E-6F9248811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066424"/>
            <a:ext cx="2743200" cy="2725153"/>
          </a:xfrm>
          <a:prstGeom prst="rect">
            <a:avLst/>
          </a:prstGeom>
        </p:spPr>
      </p:pic>
      <p:pic>
        <p:nvPicPr>
          <p:cNvPr id="12" name="Grafik 12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642FB967-6793-4250-983C-A2AE02E9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581" y="916028"/>
            <a:ext cx="2743200" cy="2216641"/>
          </a:xfrm>
          <a:prstGeom prst="rect">
            <a:avLst/>
          </a:prstGeom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2BEEEF78-85DF-44B9-BEEF-E274D009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84" y="3772209"/>
            <a:ext cx="2743200" cy="2141244"/>
          </a:xfrm>
          <a:prstGeom prst="rect">
            <a:avLst/>
          </a:prstGeom>
        </p:spPr>
      </p:pic>
      <p:pic>
        <p:nvPicPr>
          <p:cNvPr id="16" name="Grafik 16">
            <a:extLst>
              <a:ext uri="{FF2B5EF4-FFF2-40B4-BE49-F238E27FC236}">
                <a16:creationId xmlns:a16="http://schemas.microsoft.com/office/drawing/2014/main" id="{E8B8CFF7-E6A7-4642-A5F1-BC29E4D78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244" y="3242185"/>
            <a:ext cx="2743200" cy="255864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333669C-9407-43AF-8D8F-A7C8E74DC418}"/>
              </a:ext>
            </a:extLst>
          </p:cNvPr>
          <p:cNvSpPr txBox="1"/>
          <p:nvPr/>
        </p:nvSpPr>
        <p:spPr>
          <a:xfrm>
            <a:off x="2690301" y="5977605"/>
            <a:ext cx="3763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http://microbit.org/de/guide/features/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06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14FF6-7D1A-41DB-82F0-C2E65C80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10CDE5-85FA-444D-B4F8-1FB9612AA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F4E3DA-5938-4362-9293-E582905D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57C5AB-D3D5-4818-A152-2267008C7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392E49-30E0-487C-B3B3-5A623A5D6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2CEC14-5A90-42D8-B3BF-06738E9D8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223E47F7-CF16-4AD8-85BB-E97A8D19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31" y="2715681"/>
            <a:ext cx="7232573" cy="16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EF3CC-2719-484E-95D5-06AFC4D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Warum ab 0?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46DAE0-2078-4E7F-A6C1-BE7D20C1C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AABBD-46E2-42DB-8C0D-4226DC8E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EA9A75-C634-4EE5-A2CB-DFC0625018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B039F-6CA7-4A34-8871-C21B6EBC5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A12D4-649B-4DAD-9E00-D3F379D62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Gebäude, Bode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D042522-31F2-4D0E-B8FB-8DC1F05A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2" y="1537658"/>
            <a:ext cx="3979652" cy="299192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D12411-CCA6-4A57-A3B8-581C09CB6783}"/>
              </a:ext>
            </a:extLst>
          </p:cNvPr>
          <p:cNvSpPr txBox="1"/>
          <p:nvPr/>
        </p:nvSpPr>
        <p:spPr>
          <a:xfrm>
            <a:off x="3071003" y="444404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540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403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4*: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>
                <a:cs typeface="Arial"/>
              </a:rPr>
              <a:t>Wenn Du das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schüttelst, wird eine zufällige Würfelzahl angezeigt.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Der Würfel zeigt Zahlen zwischen 1 und 6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317E41-A17D-46CF-83CF-DEDA32C2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5E5D401-9138-4410-9942-6EEB9F2F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49" y="2743081"/>
            <a:ext cx="6975513" cy="12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9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("Würfel")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895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216953A-F58E-4F83-948E-9928DF8E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2" y="991789"/>
            <a:ext cx="4037681" cy="5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draußen, Himmel enthält.&#10;&#10;Mit hoher Zuverlässigkeit generierte Beschreibung">
            <a:extLst>
              <a:ext uri="{FF2B5EF4-FFF2-40B4-BE49-F238E27FC236}">
                <a16:creationId xmlns:a16="http://schemas.microsoft.com/office/drawing/2014/main" id="{A97D9C06-64E0-43E3-9710-DF448D90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73" y="1583386"/>
            <a:ext cx="3854067" cy="35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58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5: A oder B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800">
                <a:cs typeface="Arial"/>
              </a:rPr>
              <a:t>Wenn A gedrückt, soll "A" erscheinen,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B gedrückt, soll "B"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A und B gedrückt, soll ein "Herz"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nichts gedrückt ist, zeige nichts an. 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384F8-D739-499B-AA38-A53BA12A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479348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CB7791E-471D-445B-BC6D-D8A71183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54" y="1151351"/>
            <a:ext cx="4248838" cy="47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0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AoderB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2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92381-55E4-4AED-B855-31147EBD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LIVE! Die Entwicklungsumgebung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2FA04A-C41F-4F11-A34B-661C5A6F0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F78FF3-E403-44C2-9FAE-179D5477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ED907D-483F-481C-A46A-977A56BEA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B943CB-764A-4AE7-A1B9-F44096B792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773DD85-2A4D-4BB7-A68B-412108DF2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539846"/>
            <a:ext cx="8407879" cy="42815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801576F-3BFC-6E46-9F10-98769E72A9F7}"/>
              </a:ext>
            </a:extLst>
          </p:cNvPr>
          <p:cNvSpPr txBox="1"/>
          <p:nvPr/>
        </p:nvSpPr>
        <p:spPr>
          <a:xfrm>
            <a:off x="360363" y="955071"/>
            <a:ext cx="327525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>
                <a:hlinkClick r:id="rId4"/>
              </a:rPr>
              <a:t>https://makecode.microbit.org/</a:t>
            </a:r>
            <a:endParaRPr lang="de-DE"/>
          </a:p>
          <a:p>
            <a:endParaRPr lang="de-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66B18A4E-0D76-4D5E-8C7A-7EB32CF269A4}"/>
              </a:ext>
            </a:extLst>
          </p:cNvPr>
          <p:cNvSpPr txBox="1">
            <a:spLocks/>
          </p:cNvSpPr>
          <p:nvPr/>
        </p:nvSpPr>
        <p:spPr>
          <a:xfrm>
            <a:off x="365125" y="1539875"/>
            <a:ext cx="8305800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Was sind Variablen?</a:t>
            </a:r>
            <a:endParaRPr lang="de-DE"/>
          </a:p>
        </p:txBody>
      </p:sp>
      <p:pic>
        <p:nvPicPr>
          <p:cNvPr id="5" name="Grafik 5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9B4DF887-A315-452B-A0DD-C9EF7AC5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59" y="3227125"/>
            <a:ext cx="2743200" cy="17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</a:t>
            </a:r>
            <a:r>
              <a:rPr lang="de-DE">
                <a:cs typeface="Arial"/>
              </a:rPr>
              <a:t> 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059B933-B9C7-4CA4-B811-A8ED86C3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7" y="1013329"/>
            <a:ext cx="4524260" cy="48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61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6: Rechner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800">
                <a:cs typeface="Arial"/>
              </a:rPr>
              <a:t>Zeige eine Zahl auf dem </a:t>
            </a:r>
            <a:r>
              <a:rPr lang="de-DE" sz="2800" err="1">
                <a:cs typeface="Arial"/>
              </a:rPr>
              <a:t>micro:bit</a:t>
            </a:r>
            <a:r>
              <a:rPr lang="de-DE" sz="2800">
                <a:cs typeface="Arial"/>
              </a:rPr>
              <a:t> an</a:t>
            </a:r>
            <a:endParaRPr lang="en-US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Wenn A gedrückt wird, zähle die Zahl hoch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B gedrückt wird, zähle die Zahl runter</a:t>
            </a:r>
            <a:endParaRPr lang="en-US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A5AB9-8AA0-4084-8425-61ADC7E8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9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6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hild, draußen, Text, Straße enthält.&#10;&#10;Mit sehr hoher Zuverlässigkeit generierte Beschreibung">
            <a:extLst>
              <a:ext uri="{FF2B5EF4-FFF2-40B4-BE49-F238E27FC236}">
                <a16:creationId xmlns:a16="http://schemas.microsoft.com/office/drawing/2014/main" id="{7952DD2E-BD48-486F-B360-3A09A3A3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29" y="1077817"/>
            <a:ext cx="3220249" cy="51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34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("Rechner")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618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7: </a:t>
            </a:r>
            <a:r>
              <a:rPr lang="de-DE" err="1">
                <a:cs typeface="Arial"/>
              </a:rPr>
              <a:t>Würfel+Augen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Lade das Würfel-Programm</a:t>
            </a:r>
          </a:p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Zeige das Ergebnis des Würfels mit Augen statt Zahlen</a:t>
            </a:r>
            <a:endParaRPr lang="de-DE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3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7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Gebäude, Screenshot enthält.&#10;&#10;Mit hoher Zuverlässigkeit generierte Beschreibung">
            <a:extLst>
              <a:ext uri="{FF2B5EF4-FFF2-40B4-BE49-F238E27FC236}">
                <a16:creationId xmlns:a16="http://schemas.microsoft.com/office/drawing/2014/main" id="{FB185CED-0C19-4CA3-8334-E67839EB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63" y="958527"/>
            <a:ext cx="4157031" cy="52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2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WuerfelAugen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73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8: Kompass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Zeige die Ausrichtung (°) vom Kompass an</a:t>
            </a:r>
          </a:p>
        </p:txBody>
      </p:sp>
    </p:spTree>
    <p:extLst>
      <p:ext uri="{BB962C8B-B14F-4D97-AF65-F5344CB8AC3E}">
        <p14:creationId xmlns:p14="http://schemas.microsoft.com/office/powerpoint/2010/main" val="3818420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2D7A4-BEBF-B84C-81E0-71F1B7D1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8000"/>
            <a:ext cx="7950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3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34791-AD1F-8746-9CC8-E953B90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Der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6EA564-1E9C-DB48-B898-A7C6D599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7885A9-74D8-8E48-9523-3CB6635A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79F9B9-D255-424D-9EDD-7F6A30AFC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B8633C-F503-014B-BB5E-70FFAE1EE5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8FD73-C869-AF46-AD48-62A2435330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schirmfoto 2018-06-20 um 16.28.09.png" descr="Bildschirmfoto 2018-06-20 um 16.28.09.png">
            <a:extLst>
              <a:ext uri="{FF2B5EF4-FFF2-40B4-BE49-F238E27FC236}">
                <a16:creationId xmlns:a16="http://schemas.microsoft.com/office/drawing/2014/main" id="{B9D25801-9601-0441-ADC3-C2426A1C4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0987" y="1539875"/>
            <a:ext cx="3849316" cy="36004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tart / Stopp">
            <a:extLst>
              <a:ext uri="{FF2B5EF4-FFF2-40B4-BE49-F238E27FC236}">
                <a16:creationId xmlns:a16="http://schemas.microsoft.com/office/drawing/2014/main" id="{075ABD07-7675-3743-8E0D-DEAFF619F412}"/>
              </a:ext>
            </a:extLst>
          </p:cNvPr>
          <p:cNvSpPr txBox="1"/>
          <p:nvPr/>
        </p:nvSpPr>
        <p:spPr>
          <a:xfrm>
            <a:off x="786478" y="5327224"/>
            <a:ext cx="196657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Start / </a:t>
            </a:r>
            <a:r>
              <a:rPr err="1"/>
              <a:t>Stopp</a:t>
            </a:r>
            <a:endParaRPr/>
          </a:p>
        </p:txBody>
      </p:sp>
      <p:sp>
        <p:nvSpPr>
          <p:cNvPr id="10" name="Neustart">
            <a:extLst>
              <a:ext uri="{FF2B5EF4-FFF2-40B4-BE49-F238E27FC236}">
                <a16:creationId xmlns:a16="http://schemas.microsoft.com/office/drawing/2014/main" id="{9BD31AB5-78FD-F84F-BB5A-EAC877100B54}"/>
              </a:ext>
            </a:extLst>
          </p:cNvPr>
          <p:cNvSpPr txBox="1"/>
          <p:nvPr/>
        </p:nvSpPr>
        <p:spPr>
          <a:xfrm>
            <a:off x="3473064" y="5354523"/>
            <a:ext cx="136763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Neustart</a:t>
            </a:r>
            <a:endParaRPr/>
          </a:p>
        </p:txBody>
      </p:sp>
      <p:sp>
        <p:nvSpPr>
          <p:cNvPr id="11" name="Zeitlupe">
            <a:extLst>
              <a:ext uri="{FF2B5EF4-FFF2-40B4-BE49-F238E27FC236}">
                <a16:creationId xmlns:a16="http://schemas.microsoft.com/office/drawing/2014/main" id="{3BED94DD-694D-7B4F-BCDB-B984B35C5B84}"/>
              </a:ext>
            </a:extLst>
          </p:cNvPr>
          <p:cNvSpPr txBox="1"/>
          <p:nvPr/>
        </p:nvSpPr>
        <p:spPr>
          <a:xfrm>
            <a:off x="5631841" y="5443879"/>
            <a:ext cx="129326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Zeitlupe</a:t>
            </a:r>
            <a:endParaRPr/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4019F875-D605-1F4C-A90D-2DAE1EB15B5A}"/>
              </a:ext>
            </a:extLst>
          </p:cNvPr>
          <p:cNvSpPr/>
          <p:nvPr/>
        </p:nvSpPr>
        <p:spPr>
          <a:xfrm flipV="1">
            <a:off x="1815132" y="4741073"/>
            <a:ext cx="1657932" cy="6548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Linie">
            <a:extLst>
              <a:ext uri="{FF2B5EF4-FFF2-40B4-BE49-F238E27FC236}">
                <a16:creationId xmlns:a16="http://schemas.microsoft.com/office/drawing/2014/main" id="{1E9FDE3E-47BE-3845-814D-149708C63D44}"/>
              </a:ext>
            </a:extLst>
          </p:cNvPr>
          <p:cNvSpPr/>
          <p:nvPr/>
        </p:nvSpPr>
        <p:spPr>
          <a:xfrm flipV="1">
            <a:off x="3978533" y="4824154"/>
            <a:ext cx="98411" cy="5873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Linie">
            <a:extLst>
              <a:ext uri="{FF2B5EF4-FFF2-40B4-BE49-F238E27FC236}">
                <a16:creationId xmlns:a16="http://schemas.microsoft.com/office/drawing/2014/main" id="{A0DD6ED4-4FF1-1843-BCEF-209448FAFBF9}"/>
              </a:ext>
            </a:extLst>
          </p:cNvPr>
          <p:cNvSpPr/>
          <p:nvPr/>
        </p:nvSpPr>
        <p:spPr>
          <a:xfrm flipH="1" flipV="1">
            <a:off x="4501717" y="4824153"/>
            <a:ext cx="1567595" cy="674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(“Kompass")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500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9: Kompass erweitert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Zeige die Himmelsrichtung vom Kompass an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Norden (0-90), Osten (90-180), Süden (180-270), Westen (270-360)</a:t>
            </a:r>
          </a:p>
        </p:txBody>
      </p:sp>
    </p:spTree>
    <p:extLst>
      <p:ext uri="{BB962C8B-B14F-4D97-AF65-F5344CB8AC3E}">
        <p14:creationId xmlns:p14="http://schemas.microsoft.com/office/powerpoint/2010/main" val="1432504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9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EFC6A0-291B-5D41-BD1C-F5B127EA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3725"/>
            <a:ext cx="8502854" cy="52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65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95536" y="1060114"/>
            <a:ext cx="8305800" cy="3408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800">
                <a:cs typeface="Arial"/>
              </a:rPr>
              <a:t>NO: 40-50°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SO: 130-140°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SW: 220-230°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NW: 310-320°</a:t>
            </a: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 marL="0" indent="0">
              <a:buNone/>
            </a:pPr>
            <a:r>
              <a:rPr lang="de-DE" sz="2800">
                <a:cs typeface="Arial"/>
              </a:rPr>
              <a:t>(Gradzahlen sind mit Toleranz) </a:t>
            </a:r>
          </a:p>
        </p:txBody>
      </p:sp>
    </p:spTree>
    <p:extLst>
      <p:ext uri="{BB962C8B-B14F-4D97-AF65-F5344CB8AC3E}">
        <p14:creationId xmlns:p14="http://schemas.microsoft.com/office/powerpoint/2010/main" val="3960541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BONUS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7F1871-94A0-C543-8B18-CACA6ADB2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91" y="815801"/>
            <a:ext cx="6295132" cy="53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3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77ED8ED-8E69-0744-8EA8-42CD2B3E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64" y="453750"/>
            <a:ext cx="4533284" cy="45277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60364" y="4216269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NNO 0-22.5°, NO 45°, ONO: 45-67.5 .... usw.</a:t>
            </a:r>
          </a:p>
        </p:txBody>
      </p:sp>
    </p:spTree>
    <p:extLst>
      <p:ext uri="{BB962C8B-B14F-4D97-AF65-F5344CB8AC3E}">
        <p14:creationId xmlns:p14="http://schemas.microsoft.com/office/powerpoint/2010/main" val="3264016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Endboss – Messenger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de-DE">
                <a:cs typeface="Arial"/>
              </a:rPr>
              <a:t>Entwicklung eines Messenger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000"/>
              <a:t>Quelle: Falls benötigt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46</a:t>
            </a:fld>
            <a:endParaRPr lang="de-DE" sz="100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3F3C553-6341-4787-89FF-DE4B5EA4A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E3E0A2-D791-483F-A378-9061F48A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2302615"/>
            <a:ext cx="2751652" cy="22527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C0FBE5-88C9-4E92-A9E8-D27E48C3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75" y="2302615"/>
            <a:ext cx="2755129" cy="2252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D436201-CDB3-4085-B888-CC1E7095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87" y="2486025"/>
            <a:ext cx="1266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1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 8</a:t>
            </a:r>
            <a:r>
              <a:rPr lang="de-DE">
                <a:cs typeface="Arial"/>
              </a:rPr>
              <a:t>: Senderfrequenz und Zahl schicken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6" descr="Ein Bild, das Screenshot, Text enthält.&#10;&#10;Mit hoher Zuverlässigkeit generierte Beschreibung">
            <a:extLst>
              <a:ext uri="{FF2B5EF4-FFF2-40B4-BE49-F238E27FC236}">
                <a16:creationId xmlns:a16="http://schemas.microsoft.com/office/drawing/2014/main" id="{42708215-FD64-455E-826B-1584BF38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975601"/>
            <a:ext cx="2743200" cy="1447800"/>
          </a:xfrm>
          <a:prstGeom prst="rect">
            <a:avLst/>
          </a:prstGeom>
        </p:spPr>
      </p:pic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5CED409A-9EC3-40B6-B02A-C547E605FFA4}"/>
              </a:ext>
            </a:extLst>
          </p:cNvPr>
          <p:cNvSpPr txBox="1">
            <a:spLocks/>
          </p:cNvSpPr>
          <p:nvPr/>
        </p:nvSpPr>
        <p:spPr>
          <a:xfrm>
            <a:off x="2881163" y="4012887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Schickt euch eine Zahl!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524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1539875"/>
            <a:ext cx="3440017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800">
                <a:cs typeface="Arial"/>
              </a:rPr>
              <a:t>Sender: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F3D84BE-6196-4AD2-AC2A-B7A1F378B39B}"/>
              </a:ext>
            </a:extLst>
          </p:cNvPr>
          <p:cNvSpPr txBox="1">
            <a:spLocks/>
          </p:cNvSpPr>
          <p:nvPr/>
        </p:nvSpPr>
        <p:spPr>
          <a:xfrm>
            <a:off x="4309165" y="1536203"/>
            <a:ext cx="3440017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800">
                <a:cs typeface="Arial"/>
              </a:rPr>
              <a:t>Empfänger:</a:t>
            </a:r>
          </a:p>
        </p:txBody>
      </p:sp>
      <p:pic>
        <p:nvPicPr>
          <p:cNvPr id="9" name="Grafik 9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B3A73A38-18CB-4B68-A9D4-AFDDB87B8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3" y="2293861"/>
            <a:ext cx="2552700" cy="2105025"/>
          </a:xfrm>
          <a:prstGeom prst="rect">
            <a:avLst/>
          </a:prstGeom>
        </p:spPr>
      </p:pic>
      <p:pic>
        <p:nvPicPr>
          <p:cNvPr id="11" name="Grafik 11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3B1D3207-7A24-4580-9C15-D74177859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91" y="2294944"/>
            <a:ext cx="4138669" cy="20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6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Empfangen von </a:t>
            </a:r>
            <a:r>
              <a:rPr lang="de-DE" err="1"/>
              <a:t>Int</a:t>
            </a:r>
            <a:r>
              <a:rPr lang="de-DE"/>
              <a:t> und Strings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6D56095-BDF9-4E27-9BFB-0F36C2E5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243942"/>
            <a:ext cx="7664067" cy="46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 1: Ausgabe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988288"/>
            <a:ext cx="8305800" cy="396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2400">
                <a:cs typeface="Arial"/>
              </a:rPr>
              <a:t>1. Öffne den Simulator: </a:t>
            </a:r>
            <a:r>
              <a:rPr lang="de-DE" sz="2400" u="sng">
                <a:cs typeface="Arial"/>
                <a:hlinkClick r:id="rId3"/>
              </a:rPr>
              <a:t>https://makecode.microbit.org/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2. Erstelle ein neues Projekt namens "Grundlagen" </a:t>
            </a:r>
          </a:p>
          <a:p>
            <a:pPr>
              <a:buNone/>
            </a:pPr>
            <a:r>
              <a:rPr lang="de-DE" sz="2400">
                <a:cs typeface="Arial"/>
              </a:rPr>
              <a:t>3. Schreibe „&gt;(Symbol) Hacker School Herz(Symbol)“ auf das Display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839973-EE79-4BEC-BB12-D7B70206F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232" y="1549541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41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>
                <a:cs typeface="Arial"/>
              </a:rPr>
              <a:t>Der Messenger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eine Zahl auf eurem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durch die vorher gelernten Methoden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Versenden der Zahl beim gleichzeitigen drücken von A und B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Empfangt Nachrichten von anderen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3A15D3-E24D-4879-9503-3C12CE41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70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– Der Messenger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E31AE28-7C9E-4498-929F-5D3F8D1C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3" y="1064895"/>
            <a:ext cx="5515778" cy="50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1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Sammelt die Namen aller am Tisch und zeigt sie alle hintereinander an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Schwierigkeit: "Zeige Zeichenkette" darf nur einmal verwendet werden</a:t>
            </a:r>
            <a:endParaRPr lang="de-DE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2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Lösung Arrays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55E549C-DD4D-4A94-8C34-C3AB8254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55" y="1392672"/>
            <a:ext cx="5990601" cy="40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- Erweitert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Empfang die Namen der anderen Kinder am Tisch und speichert sie ab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Jedes mal wenn ein Name empfangen wird sollen ALLE Namen angezeigt werden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Erweiterung: Namen dürfen nicht doppelt vorkommen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65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Messenger – Erweitert / Galgenmännchen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alle (Klein) Buchstaben aus dem Alphabet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en-US" sz="2400" err="1">
                <a:cs typeface="Arial"/>
              </a:rPr>
              <a:t>Startet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bei</a:t>
            </a:r>
            <a:r>
              <a:rPr lang="en-US" sz="2400">
                <a:cs typeface="Arial"/>
              </a:rPr>
              <a:t> “a”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„B“ geht im Alphabet weiter, (nach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 folgt wieder „a“)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„A“ geht im Alphabet zurück (vor „a“ folgt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Schütteln von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sendet den aktuellen Buchstaben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3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Messenger –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F4295338-4C4C-4690-9676-D0D6A0536F2C}"/>
              </a:ext>
            </a:extLst>
          </p:cNvPr>
          <p:cNvSpPr txBox="1">
            <a:spLocks/>
          </p:cNvSpPr>
          <p:nvPr/>
        </p:nvSpPr>
        <p:spPr>
          <a:xfrm>
            <a:off x="517525" y="3776991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400">
                <a:cs typeface="Arial"/>
              </a:rPr>
              <a:t>Empfangt einen Buchstaben und speichert ihn</a:t>
            </a:r>
            <a:endParaRPr lang="de-DE"/>
          </a:p>
          <a:p>
            <a:pPr>
              <a:buFontTx/>
              <a:buChar char="•"/>
            </a:pPr>
            <a:r>
              <a:rPr lang="de-DE" sz="2400">
                <a:cs typeface="Arial"/>
              </a:rPr>
              <a:t>Speichert auch die vorher gesendeten Buchstaben, sodass Wörter und Sätze entstehen können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Lasst euch etwa einfallen, das aktuelle Wort </a:t>
            </a:r>
            <a:r>
              <a:rPr lang="de-DE" sz="2400" err="1">
                <a:cs typeface="Arial"/>
              </a:rPr>
              <a:t>bzw</a:t>
            </a:r>
            <a:r>
              <a:rPr lang="de-DE" sz="2400">
                <a:cs typeface="Arial"/>
              </a:rPr>
              <a:t> den aktuellen Satz zu löschen</a:t>
            </a:r>
          </a:p>
          <a:p>
            <a:pPr>
              <a:buChar char="•"/>
            </a:pPr>
            <a:endParaRPr lang="de-DE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146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Lösung Messenger Erweitert / Galgenmännchen</a:t>
            </a:r>
            <a:br>
              <a:rPr lang="de-DE">
                <a:cs typeface="Arial"/>
              </a:rPr>
            </a:br>
            <a:r>
              <a:rPr lang="de-DE"/>
              <a:t>– Client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88201-F40D-6645-91EB-C67AB57CC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31" y="953725"/>
            <a:ext cx="4178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4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Messenger Erweitert / Einfacher</a:t>
            </a:r>
            <a:r>
              <a:rPr lang="de-DE">
                <a:cs typeface="Arial"/>
              </a:rPr>
              <a:t>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ADF947F2-8A5D-40F2-82DA-115E1E5B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08" y="1396215"/>
            <a:ext cx="6850522" cy="40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44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Galgenmännchen - Client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59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9228-0ABE-E540-AF32-0F0B858B3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73560"/>
            <a:ext cx="8178950" cy="47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Installation auf dem </a:t>
            </a:r>
            <a:r>
              <a:rPr lang="de-DE" err="1"/>
              <a:t>micro:</a:t>
            </a:r>
            <a:r>
              <a:rPr lang="de-DE" err="1">
                <a:cs typeface="Arial"/>
              </a:rPr>
              <a:t>bit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30595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1. Speicher Dein Projekt</a:t>
            </a:r>
            <a:endParaRPr lang="de-DE" sz="2400"/>
          </a:p>
          <a:p>
            <a:pPr>
              <a:buNone/>
            </a:pPr>
            <a:r>
              <a:rPr lang="de-DE" sz="2400">
                <a:cs typeface="Arial"/>
              </a:rPr>
              <a:t>2. Installiere es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3. Teste Dein Projekt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B4FDD6-8F1E-4273-9E63-C079DEB3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0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Galgenmännchen -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B4FAA-35BA-B44B-BB59-62B255E2D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53725"/>
            <a:ext cx="6190236" cy="53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1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Galgenmännchen - Server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10748-9191-E247-B493-FCD63B966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0112"/>
            <a:ext cx="8275390" cy="47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09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Schiffe versenken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F4295338-4C4C-4690-9676-D0D6A0536F2C}"/>
              </a:ext>
            </a:extLst>
          </p:cNvPr>
          <p:cNvSpPr txBox="1">
            <a:spLocks/>
          </p:cNvSpPr>
          <p:nvPr/>
        </p:nvSpPr>
        <p:spPr>
          <a:xfrm>
            <a:off x="506843" y="4001318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400" dirty="0">
                <a:cs typeface="Arial"/>
              </a:rPr>
              <a:t>Zeigt einzelne Schiffe auf den LEDs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Nutzt den Reiter "Spiele", Variablen und Arrays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A/B schalten x/y-Koordinaten zwischen 0-4 um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A+B zeigt die aktuellen x/y Koordinaten der Bombe, die verschickt wird an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Schütteln verschickt die Bombe</a:t>
            </a:r>
            <a:endParaRPr lang="de-DE" sz="2400" dirty="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B93C5362-A401-40AA-B808-2958DFE4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059" y="956611"/>
            <a:ext cx="2743200" cy="29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43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</a:t>
            </a:r>
            <a:r>
              <a:rPr lang="de-DE">
                <a:cs typeface="Arial"/>
              </a:rPr>
              <a:t>Schiffe versenken - Plot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Screenshot, drinnen enthält.&#10;&#10;Mit hoher Zuverlässigkeit generierte Beschreibung">
            <a:extLst>
              <a:ext uri="{FF2B5EF4-FFF2-40B4-BE49-F238E27FC236}">
                <a16:creationId xmlns:a16="http://schemas.microsoft.com/office/drawing/2014/main" id="{2D8F61E8-FB16-4B1C-A67B-B799CE25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95" y="1052091"/>
            <a:ext cx="7998863" cy="507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58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Beim Schütteln vom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soll zufällig ein Pfeil (Oben, Rechts, Unten oder Links) angezeigt werden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Nach einer Pause von 2 Sekunden soll ein Zahl zwischen 1 und 5 angezeigt werden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CE11C-5F7F-E947-BEB8-B30A1268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45" y="953725"/>
            <a:ext cx="3148498" cy="26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3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A13D8-463C-7042-BCB8-DFED052DD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33" y="953725"/>
            <a:ext cx="3284257" cy="52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6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1AE55-3AC6-D948-960A-AF1F8F7D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8402"/>
            <a:ext cx="6749845" cy="47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2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11B69-91CE-AF44-BC20-E4EA28C70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35" y="953725"/>
            <a:ext cx="3672758" cy="50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9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1F6AE-7730-4619-AF8F-C802663B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Vielen Dank! Auf bald!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9A3AD2-7CFE-4AC6-BB85-F8C247193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68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B5ECE4-E702-4ED6-8418-C4A1AE8F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4DF700-DFFB-4A9A-A03A-02A2F5488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623160C-6828-44EE-BFCB-004068ABD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564E339-852F-4112-945E-2AE3E09E63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Objekt, Uhr, Monitor enthält.&#10;&#10;Mit hoher Zuverlässigkeit generierte Beschreibung">
            <a:extLst>
              <a:ext uri="{FF2B5EF4-FFF2-40B4-BE49-F238E27FC236}">
                <a16:creationId xmlns:a16="http://schemas.microsoft.com/office/drawing/2014/main" id="{37F3ADA8-3CE1-40A8-954F-4B44BCE6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6" y="1555854"/>
            <a:ext cx="5647426" cy="4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E8132-8BC5-401D-88A1-66E0B8B0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1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198179-C5EC-4486-BFB1-E263A0F11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BE848-B39A-4D03-8650-38F5B40F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348C24-CE5A-4061-9F6B-30902C78EB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C06043-DCDF-4CD7-8666-3C62FB0B1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CBD3197-A455-4704-97AC-A621DB9B92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825C178-D4A1-4C18-8BE3-0B13A334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88" y="1541223"/>
            <a:ext cx="4634428" cy="44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im Simulator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4D0405D-6BCC-4845-AEC0-96C0F67F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3" y="1067114"/>
            <a:ext cx="3955055" cy="51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7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("Grundlagen")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41391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urdaForward2018V3">
      <a:dk1>
        <a:srgbClr val="000000"/>
      </a:dk1>
      <a:lt1>
        <a:sysClr val="window" lastClr="FFFFFF"/>
      </a:lt1>
      <a:dk2>
        <a:srgbClr val="404040"/>
      </a:dk2>
      <a:lt2>
        <a:srgbClr val="64B6A7"/>
      </a:lt2>
      <a:accent1>
        <a:srgbClr val="95C11C"/>
      </a:accent1>
      <a:accent2>
        <a:srgbClr val="404040"/>
      </a:accent2>
      <a:accent3>
        <a:srgbClr val="84C07A"/>
      </a:accent3>
      <a:accent4>
        <a:srgbClr val="EA9100"/>
      </a:accent4>
      <a:accent5>
        <a:srgbClr val="E25F17"/>
      </a:accent5>
      <a:accent6>
        <a:srgbClr val="7E9791"/>
      </a:accent6>
      <a:hlink>
        <a:srgbClr val="404040"/>
      </a:hlink>
      <a:folHlink>
        <a:srgbClr val="404040"/>
      </a:folHlink>
    </a:clrScheme>
    <a:fontScheme name="Arial For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BB0C239739024EA3C296DF187C0FFD" ma:contentTypeVersion="12" ma:contentTypeDescription="Ein neues Dokument erstellen." ma:contentTypeScope="" ma:versionID="817c87b67e6e0eb4b7fe302b7108f984">
  <xsd:schema xmlns:xsd="http://www.w3.org/2001/XMLSchema" xmlns:xs="http://www.w3.org/2001/XMLSchema" xmlns:p="http://schemas.microsoft.com/office/2006/metadata/properties" xmlns:ns1="http://schemas.microsoft.com/sharepoint/v3" xmlns:ns2="1c553b4a-af34-4560-8d23-a09ea7590beb" xmlns:ns3="27926ff1-05af-4a69-b067-0553adde688e" targetNamespace="http://schemas.microsoft.com/office/2006/metadata/properties" ma:root="true" ma:fieldsID="7b16ff849461f62da499f22881f8978c" ns1:_="" ns2:_="" ns3:_="">
    <xsd:import namespace="http://schemas.microsoft.com/sharepoint/v3"/>
    <xsd:import namespace="1c553b4a-af34-4560-8d23-a09ea7590beb"/>
    <xsd:import namespace="27926ff1-05af-4a69-b067-0553adde68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Eigenschaften der einheitlichen Compliancerichtlinie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I-Aktion der einheitlichen Compliancerichtlinie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53b4a-af34-4560-8d23-a09ea7590b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26ff1-05af-4a69-b067-0553adde688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27926ff1-05af-4a69-b067-0553adde688e">
      <UserInfo>
        <DisplayName>Marzolph Ingo</DisplayName>
        <AccountId>221</AccountId>
        <AccountType/>
      </UserInfo>
      <UserInfo>
        <DisplayName>Podeszwa Lubosz</DisplayName>
        <AccountId>300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A39EB33-39F2-4EE9-8972-7D18378868F4}">
  <ds:schemaRefs>
    <ds:schemaRef ds:uri="1c553b4a-af34-4560-8d23-a09ea7590beb"/>
    <ds:schemaRef ds:uri="27926ff1-05af-4a69-b067-0553adde68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22D45AF-5392-453F-8D6E-4FF355581C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6A3CB-307B-4781-AA31-C49E3CBF1522}">
  <ds:schemaRefs>
    <ds:schemaRef ds:uri="1c553b4a-af34-4560-8d23-a09ea7590beb"/>
    <ds:schemaRef ds:uri="27926ff1-05af-4a69-b067-0553adde68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Bildschirmpräsentation (4:3)</PresentationFormat>
  <Slides>68</Slides>
  <Notes>57</Notes>
  <HiddenSlides>25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69" baseType="lpstr">
      <vt:lpstr>blank</vt:lpstr>
      <vt:lpstr>micro:bit</vt:lpstr>
      <vt:lpstr>Eingabeoptionen des micro:bits</vt:lpstr>
      <vt:lpstr>LIVE! Die Entwicklungsumgebung</vt:lpstr>
      <vt:lpstr>Der Simulator</vt:lpstr>
      <vt:lpstr>Aufgabe 1: Ausgabe</vt:lpstr>
      <vt:lpstr>Installation auf dem micro:bit</vt:lpstr>
      <vt:lpstr>Lösung zu Aufgabe 1</vt:lpstr>
      <vt:lpstr>Eingabeoptionen im Simulator</vt:lpstr>
      <vt:lpstr>PowerPoint-Präsentation</vt:lpstr>
      <vt:lpstr>Aufgabe 2: Buttons</vt:lpstr>
      <vt:lpstr>Lösung zu Aufgabe 2</vt:lpstr>
      <vt:lpstr>PowerPoint-Präsentation</vt:lpstr>
      <vt:lpstr>Aufgabe 3: Thermometer</vt:lpstr>
      <vt:lpstr>Lösung zu Aufgabe 3</vt:lpstr>
      <vt:lpstr>PowerPoint-Präsentation</vt:lpstr>
      <vt:lpstr>Nummern vs. Zeichen</vt:lpstr>
      <vt:lpstr>Aufgabe 3*: Thermometer und "C"</vt:lpstr>
      <vt:lpstr>Lösung zu Aufgabe 3*</vt:lpstr>
      <vt:lpstr>Aufgabe 4: Würfel</vt:lpstr>
      <vt:lpstr>Lösung zu Aufgabe 4</vt:lpstr>
      <vt:lpstr>Warum ab 0?</vt:lpstr>
      <vt:lpstr>Aufgabe 4*: Würfel</vt:lpstr>
      <vt:lpstr>Lösung zu Aufgabe 4*</vt:lpstr>
      <vt:lpstr>PowerPoint-Präsentation</vt:lpstr>
      <vt:lpstr>Logische Operatoren im Simulator</vt:lpstr>
      <vt:lpstr>Logische Operatoren im Simulator</vt:lpstr>
      <vt:lpstr>Aufgabe 5: A oder B</vt:lpstr>
      <vt:lpstr>Lösung zu Aufgabe 5</vt:lpstr>
      <vt:lpstr>PowerPoint-Präsentation</vt:lpstr>
      <vt:lpstr>Variablen</vt:lpstr>
      <vt:lpstr>Variablen im Simulator</vt:lpstr>
      <vt:lpstr>Aufgabe 6: Rechner</vt:lpstr>
      <vt:lpstr>Lösung zu Aufgabe 6</vt:lpstr>
      <vt:lpstr>PowerPoint-Präsentation</vt:lpstr>
      <vt:lpstr>Aufgabe 7: Würfel+Augen</vt:lpstr>
      <vt:lpstr>Lösung zu Aufgabe 7</vt:lpstr>
      <vt:lpstr>PowerPoint-Präsentation</vt:lpstr>
      <vt:lpstr>Aufgabe 8: Kompass</vt:lpstr>
      <vt:lpstr>Lösung zu Aufgabe 8</vt:lpstr>
      <vt:lpstr>PowerPoint-Präsentation</vt:lpstr>
      <vt:lpstr>Aufgabe 9: Kompass erweitert </vt:lpstr>
      <vt:lpstr>Lösung zu Aufgabe 9</vt:lpstr>
      <vt:lpstr>BONUS </vt:lpstr>
      <vt:lpstr>BONUS</vt:lpstr>
      <vt:lpstr>BONUS </vt:lpstr>
      <vt:lpstr>Endboss – Messenger</vt:lpstr>
      <vt:lpstr>Aufgabe 8: Senderfrequenz und Zahl schicken</vt:lpstr>
      <vt:lpstr>Lösung zu Aufgabe 8</vt:lpstr>
      <vt:lpstr>Empfangen von Int und Strings</vt:lpstr>
      <vt:lpstr>Der Messenger</vt:lpstr>
      <vt:lpstr>Lösung – Der Messenger</vt:lpstr>
      <vt:lpstr>Arrays </vt:lpstr>
      <vt:lpstr>Lösung Arrays</vt:lpstr>
      <vt:lpstr>Arrays - Erweitert</vt:lpstr>
      <vt:lpstr>Messenger – Erweitert / Galgenmännchen</vt:lpstr>
      <vt:lpstr>Messenger – Server</vt:lpstr>
      <vt:lpstr>Lösung Messenger Erweitert / Galgenmännchen – Client</vt:lpstr>
      <vt:lpstr>Lösung Messenger Erweitert / Einfacher Server</vt:lpstr>
      <vt:lpstr>Lösung Galgenmännchen - Client</vt:lpstr>
      <vt:lpstr>Lösung Galgenmännchen - Server</vt:lpstr>
      <vt:lpstr>Lösung Galgenmännchen - Server</vt:lpstr>
      <vt:lpstr>Schiffe versenken</vt:lpstr>
      <vt:lpstr>Lösung Schiffe versenken - Plot</vt:lpstr>
      <vt:lpstr>Brettspiel</vt:lpstr>
      <vt:lpstr>Lösung Brettspiel</vt:lpstr>
      <vt:lpstr>Lösung Brettspiel</vt:lpstr>
      <vt:lpstr>Lösung Brettspiel</vt:lpstr>
      <vt:lpstr>Vielen Dank! Auf bald!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</dc:title>
  <dc:creator>marcusjoost</dc:creator>
  <cp:revision>115</cp:revision>
  <dcterms:modified xsi:type="dcterms:W3CDTF">2018-10-15T07:53:18Z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0x01010000BB0C239739024EA3C296DF187C0FFD</vt:lpwstr>
  </property>
</Properties>
</file>